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57" r:id="rId4"/>
    <p:sldId id="276" r:id="rId5"/>
    <p:sldId id="277" r:id="rId6"/>
    <p:sldId id="289" r:id="rId7"/>
    <p:sldId id="290" r:id="rId8"/>
    <p:sldId id="291" r:id="rId9"/>
    <p:sldId id="266" r:id="rId10"/>
    <p:sldId id="279" r:id="rId11"/>
    <p:sldId id="292" r:id="rId12"/>
    <p:sldId id="286" r:id="rId13"/>
    <p:sldId id="285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2329" cy="463697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3697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r">
              <a:defRPr sz="1200"/>
            </a:lvl1pPr>
          </a:lstStyle>
          <a:p>
            <a:fld id="{E134D803-CC5A-4FB0-BB6A-6A5CEC0DFF7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5" rIns="90750" bIns="453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444548"/>
            <a:ext cx="5558801" cy="3637019"/>
          </a:xfrm>
          <a:prstGeom prst="rect">
            <a:avLst/>
          </a:prstGeom>
        </p:spPr>
        <p:txBody>
          <a:bodyPr vert="horz" lIns="90750" tIns="45375" rIns="90750" bIns="453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80"/>
            <a:ext cx="3012329" cy="463697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80"/>
            <a:ext cx="3012329" cy="463697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r">
              <a:defRPr sz="1200"/>
            </a:lvl1pPr>
          </a:lstStyle>
          <a:p>
            <a:fld id="{51F29E77-DA75-4E0D-B430-BDD80AB74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29E77-DA75-4E0D-B430-BDD80AB74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9DBAE8-0B0C-4A38-B6E4-9527109DB0B1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99E528-F092-4C7B-94F3-C05E047DE4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527175"/>
          </a:xfrm>
        </p:spPr>
        <p:txBody>
          <a:bodyPr>
            <a:noAutofit/>
          </a:bodyPr>
          <a:lstStyle/>
          <a:p>
            <a:pPr algn="ctr">
              <a:tabLst>
                <a:tab pos="7581900" algn="r"/>
              </a:tabLst>
            </a:pPr>
            <a:r>
              <a:rPr lang="en-US" sz="3200" b="1" dirty="0"/>
              <a:t>Proposed Driscoll Expansion </a:t>
            </a:r>
            <a:br>
              <a:rPr lang="en-US" sz="3200" b="1" dirty="0"/>
            </a:br>
            <a:r>
              <a:rPr lang="en-US" sz="3200" b="1" dirty="0"/>
              <a:t>Brookline, Massachusetts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6559"/>
            <a:ext cx="9144001" cy="1964825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Transportation Impact Assessment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Prepared by: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485" y="5791200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January 28, 2019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" y="2514600"/>
            <a:ext cx="8077200" cy="0"/>
          </a:xfrm>
          <a:prstGeom prst="line">
            <a:avLst/>
          </a:prstGeom>
          <a:ln w="63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AF7937A-FA20-4873-A131-B5EF39400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4314908" y="3195912"/>
            <a:ext cx="590384" cy="29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3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Recommendations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7620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CC0BE-3739-4241-BC69-956F16E1C9FE}"/>
              </a:ext>
            </a:extLst>
          </p:cNvPr>
          <p:cNvSpPr txBox="1"/>
          <p:nvPr/>
        </p:nvSpPr>
        <p:spPr>
          <a:xfrm>
            <a:off x="419100" y="762000"/>
            <a:ext cx="7962900" cy="51706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Area Access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Driveway Off Washington Street 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Bus Drop-off Area Off Washington Street 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 Drop-Off along Westbourne Terrace and Washington Street</a:t>
            </a: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Off-Site</a:t>
            </a:r>
          </a:p>
          <a:p>
            <a:pPr marL="227013"/>
            <a:r>
              <a:rPr lang="en-US" sz="13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Crossing Guards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Salisbury Road 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3363">
              <a:tabLst>
                <a:tab pos="233363" algn="l"/>
              </a:tabLst>
            </a:pPr>
            <a:r>
              <a:rPr 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 Sidewalk Upgrades</a:t>
            </a:r>
          </a:p>
          <a:p>
            <a:pPr marL="625475" indent="-168275"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Street</a:t>
            </a:r>
          </a:p>
          <a:p>
            <a:pPr marL="625475" indent="-168275"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Westbourne Terrace</a:t>
            </a:r>
          </a:p>
          <a:p>
            <a:pPr marL="625475" indent="-168275">
              <a:buFont typeface="Arial" panose="020B0604020202020204" pitchFamily="34" charset="0"/>
              <a:buChar char="•"/>
              <a:tabLst>
                <a:tab pos="233363" algn="l"/>
              </a:tabLs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Drop-Off and Pick-Up Traffic Management Plan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Staff Should Be Stationed at The Drop-off 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Designated Drop-off/Pick-up Area 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Carpooling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Parents and Caregivers Will Be Given Information on School Drop-off and Pick-up Times and Procedures</a:t>
            </a:r>
          </a:p>
          <a:p>
            <a:pPr marL="625475" indent="-168275">
              <a:buFont typeface="Arial" panose="020B0604020202020204" pitchFamily="34" charset="0"/>
              <a:buChar char="•"/>
              <a:tabLst>
                <a:tab pos="233363" algn="l"/>
              </a:tabLs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3363">
              <a:tabLst>
                <a:tab pos="233363" algn="l"/>
              </a:tabLst>
            </a:pPr>
            <a:endParaRPr lang="en-US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0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Recommendations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7620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0015A-43B4-4F11-9D25-9CA6FC1EC668}"/>
              </a:ext>
            </a:extLst>
          </p:cNvPr>
          <p:cNvSpPr txBox="1"/>
          <p:nvPr/>
        </p:nvSpPr>
        <p:spPr>
          <a:xfrm>
            <a:off x="415089" y="762000"/>
            <a:ext cx="7962900" cy="57246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96925" indent="-16827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Zone Signage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Washington Street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Westbourne Terrace</a:t>
            </a:r>
          </a:p>
          <a:p>
            <a:pPr marL="569913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Bicycle Considerations</a:t>
            </a:r>
          </a:p>
          <a:p>
            <a:pPr marL="401638" lvl="1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Bicycle Racks Should Be Provided – Interior/Exterior</a:t>
            </a:r>
          </a:p>
          <a:p>
            <a:pPr marL="401638" lvl="1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Shower Facilities </a:t>
            </a:r>
          </a:p>
          <a:p>
            <a:pPr marL="401638" lvl="1" indent="-16827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 Usage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staff usage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Town TDM plan</a:t>
            </a:r>
          </a:p>
          <a:p>
            <a:pPr marL="227013" lvl="1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Monitoring</a:t>
            </a:r>
          </a:p>
          <a:p>
            <a:pPr marL="233363"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Within three months after school opening and annually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Pedestrian safety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Crossing guards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Management Plan</a:t>
            </a:r>
          </a:p>
          <a:p>
            <a:pPr marL="227013"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detailed Construction Management Plan should be prepared and reviewed by the Town</a:t>
            </a:r>
          </a:p>
          <a:p>
            <a:pPr marL="858838" indent="-11271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1638" lvl="1" indent="-168275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9913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Recommendations</a:t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</a:b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Pedestrian Access and School Signage Plan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9906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pic>
        <p:nvPicPr>
          <p:cNvPr id="6" name="Picture 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7CB437E8-B559-49EA-A5B9-50E440FF8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1540" r="4583" b="11363"/>
          <a:stretch/>
        </p:blipFill>
        <p:spPr>
          <a:xfrm>
            <a:off x="411079" y="1133392"/>
            <a:ext cx="8305800" cy="45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Summary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8382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CD9F2-89EA-4048-B460-6FC99120ED26}"/>
              </a:ext>
            </a:extLst>
          </p:cNvPr>
          <p:cNvSpPr txBox="1"/>
          <p:nvPr/>
        </p:nvSpPr>
        <p:spPr>
          <a:xfrm>
            <a:off x="447174" y="1066800"/>
            <a:ext cx="8277726" cy="29392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/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0" lvl="1">
              <a:lnSpc>
                <a:spcPct val="150000"/>
              </a:lnSpc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86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 Environment Can Be Maintained</a:t>
            </a:r>
          </a:p>
          <a:p>
            <a:pPr marL="6286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Delays and Queues - Limited to Short Periods </a:t>
            </a:r>
          </a:p>
          <a:p>
            <a:pPr marL="6286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Conditions Will Be Manageable</a:t>
            </a:r>
          </a:p>
          <a:p>
            <a:pPr marL="6286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8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Traffic Agenda Items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8382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0015A-43B4-4F11-9D25-9CA6FC1EC668}"/>
              </a:ext>
            </a:extLst>
          </p:cNvPr>
          <p:cNvSpPr txBox="1"/>
          <p:nvPr/>
        </p:nvSpPr>
        <p:spPr>
          <a:xfrm>
            <a:off x="457200" y="1676400"/>
            <a:ext cx="8839200" cy="22544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Area of Study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 Conditions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Generation</a:t>
            </a:r>
          </a:p>
          <a:p>
            <a:pPr marL="569913" indent="-1666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Recommendations 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2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66D764F-2963-4898-90D9-F8DF1001B7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10000" r="4032" b="14444"/>
          <a:stretch/>
        </p:blipFill>
        <p:spPr>
          <a:xfrm>
            <a:off x="457199" y="851818"/>
            <a:ext cx="8305801" cy="522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Site Location and Study Area Map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86414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D7CBF70-1BEB-450E-A1D5-8BCF06C54B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3" t="78563" r="1667" b="9845"/>
          <a:stretch/>
        </p:blipFill>
        <p:spPr>
          <a:xfrm>
            <a:off x="6745072" y="859597"/>
            <a:ext cx="1941728" cy="832169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71147D4C-8FDE-41A5-A6F0-9B785AC60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2018 Existing Conditions – Weekday Morning</a:t>
            </a:r>
            <a:b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School Peak Hour Traffic Volumes ( 7:30-8:30 AM)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4A5C776-A501-471A-9F68-65136AF3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pic>
        <p:nvPicPr>
          <p:cNvPr id="14" name="Picture 13" descr="A close up of a map&#10;&#10;Description generated with high confidence">
            <a:extLst>
              <a:ext uri="{FF2B5EF4-FFF2-40B4-BE49-F238E27FC236}">
                <a16:creationId xmlns:a16="http://schemas.microsoft.com/office/drawing/2014/main" id="{F84D82F0-A52B-4A99-90F8-6B75AFCFE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81182" r="93079" b="12329"/>
          <a:stretch/>
        </p:blipFill>
        <p:spPr>
          <a:xfrm>
            <a:off x="2209800" y="5794194"/>
            <a:ext cx="381000" cy="454206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0E2C538E-CBA1-49C3-9BF3-B88276012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4631" r="49964" b="14837"/>
          <a:stretch/>
        </p:blipFill>
        <p:spPr>
          <a:xfrm>
            <a:off x="395748" y="1192877"/>
            <a:ext cx="4111568" cy="4660636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58C6B2-36F7-431B-A2CD-E8D7B6F7F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67637"/>
              </p:ext>
            </p:extLst>
          </p:nvPr>
        </p:nvGraphicFramePr>
        <p:xfrm>
          <a:off x="4100052" y="1139685"/>
          <a:ext cx="4648200" cy="18440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2072149">
                  <a:extLst>
                    <a:ext uri="{9D8B030D-6E8A-4147-A177-3AD203B41FA5}">
                      <a16:colId xmlns:a16="http://schemas.microsoft.com/office/drawing/2014/main" val="335989424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79024478"/>
                    </a:ext>
                  </a:extLst>
                </a:gridCol>
                <a:gridCol w="1509251">
                  <a:extLst>
                    <a:ext uri="{9D8B030D-6E8A-4147-A177-3AD203B41FA5}">
                      <a16:colId xmlns:a16="http://schemas.microsoft.com/office/drawing/2014/main" val="1043913755"/>
                    </a:ext>
                  </a:extLst>
                </a:gridCol>
              </a:tblGrid>
              <a:tr h="1676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School Driveways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78019"/>
                  </a:ext>
                </a:extLst>
              </a:tr>
              <a:tr h="609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 Period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Westbourne Terrace Driveway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Bartlett Street Driveway and</a:t>
                      </a:r>
                      <a:endParaRPr kumimoji="0" lang="en-US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effectLst/>
                          <a:latin typeface="+mj-lt"/>
                        </a:rPr>
                        <a:t>Washington Street Driveway</a:t>
                      </a:r>
                      <a:endParaRPr kumimoji="0"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206968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Weekday Morning Peak Hour: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Entering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</a:t>
                      </a:r>
                      <a:r>
                        <a:rPr lang="en-US" sz="1000" u="sng" dirty="0">
                          <a:effectLst/>
                        </a:rPr>
                        <a:t>Exiting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858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defTabSz="7477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7713" algn="l"/>
                        </a:tabLs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defTabSz="7477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7713" algn="l"/>
                        </a:tabLs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marL="0" marR="153670" algn="r" defTabSz="7477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7713" algn="l"/>
                        </a:tabLst>
                      </a:pPr>
                      <a:r>
                        <a:rPr kumimoji="0" lang="en-US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12</a:t>
                      </a:r>
                    </a:p>
                    <a:p>
                      <a:pPr marL="0" marR="153670" algn="r" defTabSz="7477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7713" algn="l"/>
                        </a:tabLs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457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89645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1A64D6B-C756-48A4-B2C3-099C10167B0A}"/>
              </a:ext>
            </a:extLst>
          </p:cNvPr>
          <p:cNvSpPr txBox="1"/>
          <p:nvPr/>
        </p:nvSpPr>
        <p:spPr>
          <a:xfrm>
            <a:off x="2722539" y="5814855"/>
            <a:ext cx="480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800" b="1" dirty="0"/>
              <a:t>Note: - Imbalances exist due to numerous curb cuts and side street that are not shown.</a:t>
            </a:r>
          </a:p>
          <a:p>
            <a:pPr marL="569913" indent="-457200" algn="just"/>
            <a:r>
              <a:rPr lang="en-US" sz="800" b="1" dirty="0"/>
              <a:t>      - Numbers indicate vehicles at intersections during a one hour period.</a:t>
            </a:r>
          </a:p>
          <a:p>
            <a:pPr algn="just"/>
            <a:endParaRPr lang="en-US" sz="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29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4720D66-1943-4653-AC1C-D84929FA34DA}"/>
              </a:ext>
            </a:extLst>
          </p:cNvPr>
          <p:cNvGrpSpPr/>
          <p:nvPr/>
        </p:nvGrpSpPr>
        <p:grpSpPr>
          <a:xfrm>
            <a:off x="395748" y="1192877"/>
            <a:ext cx="4111568" cy="4660636"/>
            <a:chOff x="395748" y="1192877"/>
            <a:chExt cx="4111568" cy="4660636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B87C4E29-82CD-4E87-8BFD-A6044E81E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59" t="14821" r="1060" b="14647"/>
            <a:stretch/>
          </p:blipFill>
          <p:spPr>
            <a:xfrm>
              <a:off x="395748" y="1192877"/>
              <a:ext cx="4111568" cy="4660636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6B3887E-0A9D-40B7-85C7-D7BD9D05EB6B}"/>
                </a:ext>
              </a:extLst>
            </p:cNvPr>
            <p:cNvSpPr/>
            <p:nvPr/>
          </p:nvSpPr>
          <p:spPr>
            <a:xfrm>
              <a:off x="1398270" y="2494090"/>
              <a:ext cx="762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2018 Existing Conditions – Weekday Afternoon </a:t>
            </a:r>
            <a:b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School Peak Hour Traffic Volumes ( 2:00-3:00 PM)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4A5C776-A501-471A-9F68-65136AF30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D88A5BEE-F0DC-41B0-98D1-59AAA245EF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81182" r="93079" b="12329"/>
          <a:stretch/>
        </p:blipFill>
        <p:spPr>
          <a:xfrm>
            <a:off x="2209800" y="5794194"/>
            <a:ext cx="381000" cy="45420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EF39DFF-816F-4DD0-9749-5C147CF80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22436"/>
              </p:ext>
            </p:extLst>
          </p:nvPr>
        </p:nvGraphicFramePr>
        <p:xfrm>
          <a:off x="4114800" y="1137187"/>
          <a:ext cx="4648200" cy="18440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359894240"/>
                    </a:ext>
                  </a:extLst>
                </a:gridCol>
                <a:gridCol w="969096">
                  <a:extLst>
                    <a:ext uri="{9D8B030D-6E8A-4147-A177-3AD203B41FA5}">
                      <a16:colId xmlns:a16="http://schemas.microsoft.com/office/drawing/2014/main" val="1979024478"/>
                    </a:ext>
                  </a:extLst>
                </a:gridCol>
                <a:gridCol w="1545504">
                  <a:extLst>
                    <a:ext uri="{9D8B030D-6E8A-4147-A177-3AD203B41FA5}">
                      <a16:colId xmlns:a16="http://schemas.microsoft.com/office/drawing/2014/main" val="1043913755"/>
                    </a:ext>
                  </a:extLst>
                </a:gridCol>
              </a:tblGrid>
              <a:tr h="1676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School Driveways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78019"/>
                  </a:ext>
                </a:extLst>
              </a:tr>
              <a:tr h="609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 Period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Westbourne Terrace Driveway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Bartlett Street Driveway and</a:t>
                      </a:r>
                      <a:endParaRPr kumimoji="0" lang="en-US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effectLst/>
                          <a:latin typeface="+mj-lt"/>
                        </a:rPr>
                        <a:t>Washington Street Driveway</a:t>
                      </a:r>
                      <a:endParaRPr kumimoji="0" lang="en-US" sz="1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206968"/>
                  </a:ext>
                </a:extLst>
              </a:tr>
              <a:tr h="9143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Weekday Afternoon Peak Hour: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Entering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</a:t>
                      </a:r>
                      <a:r>
                        <a:rPr lang="en-US" sz="1000" u="sng" dirty="0">
                          <a:effectLst/>
                        </a:rPr>
                        <a:t>Exiting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1000" dirty="0">
                          <a:effectLst/>
                        </a:rPr>
                        <a:t>	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defTabSz="7477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7713" algn="l"/>
                        </a:tabLs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4572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8964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E235F9A-9D16-4242-9C38-B63638DD42C8}"/>
              </a:ext>
            </a:extLst>
          </p:cNvPr>
          <p:cNvSpPr txBox="1"/>
          <p:nvPr/>
        </p:nvSpPr>
        <p:spPr>
          <a:xfrm>
            <a:off x="2698476" y="5726850"/>
            <a:ext cx="480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800" b="1" dirty="0"/>
              <a:t>Note: - Imbalances exist due to numerous curb cuts and side street that are not shown.</a:t>
            </a:r>
          </a:p>
          <a:p>
            <a:pPr marL="569913" indent="-457200" algn="just"/>
            <a:r>
              <a:rPr lang="en-US" sz="800" b="1" dirty="0"/>
              <a:t>      - Numbers indicate vehicles at intersections during a one hour period.</a:t>
            </a:r>
          </a:p>
          <a:p>
            <a:pPr algn="just"/>
            <a:endParaRPr lang="en-US" sz="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31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2" y="61119"/>
            <a:ext cx="8610600" cy="1096962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2018 Existing Conditions – Weekday Morning</a:t>
            </a:r>
            <a:b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</a:br>
            <a:r>
              <a:rPr lang="en-US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School Peak Hour Pedestrian Volumes ( 7:30-8:30 AM)</a:t>
            </a:r>
            <a:endParaRPr lang="en-US" sz="25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4A5C776-A501-471A-9F68-65136AF3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8D96096-A4EB-42F5-A055-097F9962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81967" r="94701" b="11004"/>
          <a:stretch/>
        </p:blipFill>
        <p:spPr>
          <a:xfrm>
            <a:off x="2405031" y="5730860"/>
            <a:ext cx="198932" cy="482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5B551-AF22-4FEC-AF93-319ED3C548F8}"/>
              </a:ext>
            </a:extLst>
          </p:cNvPr>
          <p:cNvSpPr txBox="1"/>
          <p:nvPr/>
        </p:nvSpPr>
        <p:spPr>
          <a:xfrm>
            <a:off x="2819400" y="5932552"/>
            <a:ext cx="556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>
                <a:latin typeface="+mj-lt"/>
              </a:rPr>
              <a:t>Note: Numbers indicate both school and non school pedestrians during a one hour period.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253373AB-8BAF-4D7B-A21D-18023C2A0D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12333" r="51288" b="15128"/>
          <a:stretch/>
        </p:blipFill>
        <p:spPr>
          <a:xfrm>
            <a:off x="2869273" y="1238141"/>
            <a:ext cx="3988727" cy="46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2" y="61119"/>
            <a:ext cx="8610600" cy="1096962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2018 Existing Conditions – Weekday Afternoon</a:t>
            </a:r>
            <a:b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</a:br>
            <a:r>
              <a:rPr 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School Peak Hour Pedestrian Volumes ( 2:00-3:00 PM)</a:t>
            </a:r>
            <a:endParaRPr lang="en-US" sz="25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4A5C776-A501-471A-9F68-65136AF3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285070D-1E1F-4D08-ABAC-762914325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81967" r="94701" b="11004"/>
          <a:stretch/>
        </p:blipFill>
        <p:spPr>
          <a:xfrm>
            <a:off x="2405031" y="5730860"/>
            <a:ext cx="198932" cy="482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0885A1-3968-4973-89A5-8E7B44B40B52}"/>
              </a:ext>
            </a:extLst>
          </p:cNvPr>
          <p:cNvSpPr txBox="1"/>
          <p:nvPr/>
        </p:nvSpPr>
        <p:spPr>
          <a:xfrm>
            <a:off x="2819400" y="5932552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Note: Numbers indicate both school and non school pedestrians during a one hour period.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B4EFE77-38CD-4D23-8C8E-C5CCE77FE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33" r="1919" b="14128"/>
          <a:stretch/>
        </p:blipFill>
        <p:spPr>
          <a:xfrm>
            <a:off x="2869273" y="1238141"/>
            <a:ext cx="3988727" cy="46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Trip Generation Summary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382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11EDDE3B-BA11-47C5-B312-CF35315A7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7BA853-573C-4D01-9152-DCAF427EE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89338"/>
              </p:ext>
            </p:extLst>
          </p:nvPr>
        </p:nvGraphicFramePr>
        <p:xfrm>
          <a:off x="190499" y="1468499"/>
          <a:ext cx="8763001" cy="38633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1870543">
                  <a:extLst>
                    <a:ext uri="{9D8B030D-6E8A-4147-A177-3AD203B41FA5}">
                      <a16:colId xmlns:a16="http://schemas.microsoft.com/office/drawing/2014/main" val="3614568210"/>
                    </a:ext>
                  </a:extLst>
                </a:gridCol>
                <a:gridCol w="831353">
                  <a:extLst>
                    <a:ext uri="{9D8B030D-6E8A-4147-A177-3AD203B41FA5}">
                      <a16:colId xmlns:a16="http://schemas.microsoft.com/office/drawing/2014/main" val="1779137784"/>
                    </a:ext>
                  </a:extLst>
                </a:gridCol>
                <a:gridCol w="955705">
                  <a:extLst>
                    <a:ext uri="{9D8B030D-6E8A-4147-A177-3AD203B41FA5}">
                      <a16:colId xmlns:a16="http://schemas.microsoft.com/office/drawing/2014/main" val="364897779"/>
                    </a:ext>
                  </a:extLst>
                </a:gridCol>
                <a:gridCol w="188874">
                  <a:extLst>
                    <a:ext uri="{9D8B030D-6E8A-4147-A177-3AD203B41FA5}">
                      <a16:colId xmlns:a16="http://schemas.microsoft.com/office/drawing/2014/main" val="2059957810"/>
                    </a:ext>
                  </a:extLst>
                </a:gridCol>
                <a:gridCol w="960675">
                  <a:extLst>
                    <a:ext uri="{9D8B030D-6E8A-4147-A177-3AD203B41FA5}">
                      <a16:colId xmlns:a16="http://schemas.microsoft.com/office/drawing/2014/main" val="3822932475"/>
                    </a:ext>
                  </a:extLst>
                </a:gridCol>
                <a:gridCol w="554236">
                  <a:extLst>
                    <a:ext uri="{9D8B030D-6E8A-4147-A177-3AD203B41FA5}">
                      <a16:colId xmlns:a16="http://schemas.microsoft.com/office/drawing/2014/main" val="1788119165"/>
                    </a:ext>
                  </a:extLst>
                </a:gridCol>
                <a:gridCol w="831353">
                  <a:extLst>
                    <a:ext uri="{9D8B030D-6E8A-4147-A177-3AD203B41FA5}">
                      <a16:colId xmlns:a16="http://schemas.microsoft.com/office/drawing/2014/main" val="2935171118"/>
                    </a:ext>
                  </a:extLst>
                </a:gridCol>
                <a:gridCol w="415677">
                  <a:extLst>
                    <a:ext uri="{9D8B030D-6E8A-4147-A177-3AD203B41FA5}">
                      <a16:colId xmlns:a16="http://schemas.microsoft.com/office/drawing/2014/main" val="3292643222"/>
                    </a:ext>
                  </a:extLst>
                </a:gridCol>
                <a:gridCol w="782985">
                  <a:extLst>
                    <a:ext uri="{9D8B030D-6E8A-4147-A177-3AD203B41FA5}">
                      <a16:colId xmlns:a16="http://schemas.microsoft.com/office/drawing/2014/main" val="163898248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56981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0901021"/>
                    </a:ext>
                  </a:extLst>
                </a:gridCol>
              </a:tblGrid>
              <a:tr h="230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Condition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defTabSz="10271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80733"/>
                  </a:ext>
                </a:extLst>
              </a:tr>
              <a:tr h="279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School Driveways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On-Street Parking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Drop-Off/ Pick-Up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0271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235320"/>
                  </a:ext>
                </a:extLst>
              </a:tr>
              <a:tr h="71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Time Period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Westbourne Terrace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Driveway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Bartlett Street Driveway and</a:t>
                      </a:r>
                      <a:endParaRPr kumimoji="0" lang="en-US" sz="9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Washington Street Driveway</a:t>
                      </a:r>
                      <a:endParaRPr kumimoji="0"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Washington Street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Bartlett Street </a:t>
                      </a:r>
                      <a:endParaRPr lang="en-US" sz="9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Westbourne Terrace</a:t>
                      </a:r>
                    </a:p>
                  </a:txBody>
                  <a:tcPr marL="68580" marR="68580" marT="0" marB="0" anchor="b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Staff</a:t>
                      </a:r>
                      <a:endParaRPr lang="en-US" sz="9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0271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Trips</a:t>
                      </a:r>
                    </a:p>
                    <a:p>
                      <a:pPr marL="0" marR="0" algn="ctr" defTabSz="10271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(632 Students)</a:t>
                      </a:r>
                      <a:r>
                        <a:rPr kumimoji="0" lang="en-US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¹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0271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Trips</a:t>
                      </a:r>
                    </a:p>
                    <a:p>
                      <a:pPr marL="0" marR="0" algn="ctr" defTabSz="102711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Students</a:t>
                      </a:r>
                      <a:r>
                        <a:rPr kumimoji="0" lang="en-US" sz="9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endParaRPr kumimoji="0" lang="en-US" sz="900" b="1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10271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kumimoji="0" lang="en-US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endParaRPr kumimoji="0" lang="en-US" sz="900" b="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6335"/>
                  </a:ext>
                </a:extLst>
              </a:tr>
              <a:tr h="11184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Weekday Morning Peak Hour: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Entering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</a:t>
                      </a:r>
                      <a:r>
                        <a:rPr lang="en-US" sz="900" u="sng" dirty="0">
                          <a:effectLst/>
                        </a:rPr>
                        <a:t>Exiting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Total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858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8925" marR="15367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2743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8925" marR="15367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8925" marR="15367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8925" marR="15367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r>
                        <a:rPr kumimoji="0" lang="en-US" sz="105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156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marL="0" marR="153670" algn="r" defTabSz="74612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1638" algn="l"/>
                        </a:tabLs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1828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0433"/>
                  </a:ext>
                </a:extLst>
              </a:tr>
              <a:tr h="12801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Weekday Afternoon Peak Hour: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Entering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</a:t>
                      </a:r>
                      <a:r>
                        <a:rPr lang="en-US" sz="900" u="sng" dirty="0">
                          <a:effectLst/>
                        </a:rPr>
                        <a:t>Exiting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	Total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7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1828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1828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27432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13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26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1828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1828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05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125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182880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15367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82880" marT="0" marB="0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0837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338CE0-C383-4EB4-85BB-0373EA842CF7}"/>
              </a:ext>
            </a:extLst>
          </p:cNvPr>
          <p:cNvSpPr txBox="1"/>
          <p:nvPr/>
        </p:nvSpPr>
        <p:spPr>
          <a:xfrm>
            <a:off x="228599" y="5382390"/>
            <a:ext cx="876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¹ Numbers Represent – Staff, Buses and Parent Vehicles.</a:t>
            </a:r>
          </a:p>
          <a:p>
            <a:pPr marL="112713" indent="-112713" algn="just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² Note: 26% increase in Students. Assume 30% increase in Traffic.</a:t>
            </a:r>
          </a:p>
          <a:p>
            <a:pPr marL="112713" indent="-112713" algn="just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³ Increase includes staff and student drop-off/pick up.</a:t>
            </a:r>
          </a:p>
          <a:p>
            <a:pPr algn="just"/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91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531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Teachers On-Street Parking - Existing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" y="838200"/>
            <a:ext cx="83058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B4581C6-FFDB-484E-AA52-B486CA738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1112" r="34546" b="2221"/>
          <a:stretch/>
        </p:blipFill>
        <p:spPr>
          <a:xfrm rot="16200000">
            <a:off x="7304696" y="5018696"/>
            <a:ext cx="590384" cy="293582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0F11D8B-CB70-429D-9B54-120180C48707}"/>
              </a:ext>
            </a:extLst>
          </p:cNvPr>
          <p:cNvSpPr/>
          <p:nvPr/>
        </p:nvSpPr>
        <p:spPr>
          <a:xfrm rot="5400000">
            <a:off x="796290" y="5528310"/>
            <a:ext cx="45719" cy="2667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BFF12-EBFD-4015-BB97-A2F224F49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6666" r="4494" b="28612"/>
          <a:stretch/>
        </p:blipFill>
        <p:spPr>
          <a:xfrm>
            <a:off x="304800" y="893415"/>
            <a:ext cx="8420099" cy="456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80BF4-6634-445D-922E-D7F681752E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72469" r="4494" b="15556"/>
          <a:stretch/>
        </p:blipFill>
        <p:spPr>
          <a:xfrm>
            <a:off x="361950" y="5033840"/>
            <a:ext cx="8420099" cy="8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41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2139</TotalTime>
  <Words>430</Words>
  <Application>Microsoft Office PowerPoint</Application>
  <PresentationFormat>On-screen Show (4:3)</PresentationFormat>
  <Paragraphs>254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Proposed Driscoll Expansion  Brookline, Massachusetts</vt:lpstr>
      <vt:lpstr>Traffic Agenda Items</vt:lpstr>
      <vt:lpstr>Site Location and Study Area Map</vt:lpstr>
      <vt:lpstr>2018 Existing Conditions – Weekday Morning School Peak Hour Traffic Volumes ( 7:30-8:30 AM)</vt:lpstr>
      <vt:lpstr>2018 Existing Conditions – Weekday Afternoon  School Peak Hour Traffic Volumes ( 2:00-3:00 PM)</vt:lpstr>
      <vt:lpstr>2018 Existing Conditions – Weekday Morning School Peak Hour Pedestrian Volumes ( 7:30-8:30 AM)</vt:lpstr>
      <vt:lpstr>2018 Existing Conditions – Weekday Afternoon School Peak Hour Pedestrian Volumes ( 2:00-3:00 PM)</vt:lpstr>
      <vt:lpstr>Trip Generation Summary</vt:lpstr>
      <vt:lpstr>Teachers On-Street Parking - Existing</vt:lpstr>
      <vt:lpstr>Recommendations</vt:lpstr>
      <vt:lpstr>Recommendations</vt:lpstr>
      <vt:lpstr>Recommendations Pedestrian Access and School Signage Plan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S. Dirk, P.E.,PTOE</dc:creator>
  <cp:lastModifiedBy>Jennifer Conners</cp:lastModifiedBy>
  <cp:revision>140</cp:revision>
  <cp:lastPrinted>2018-11-07T16:28:29Z</cp:lastPrinted>
  <dcterms:created xsi:type="dcterms:W3CDTF">2017-03-16T12:11:35Z</dcterms:created>
  <dcterms:modified xsi:type="dcterms:W3CDTF">2019-01-25T16:49:17Z</dcterms:modified>
</cp:coreProperties>
</file>